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21"/>
  </p:notesMasterIdLst>
  <p:sldIdLst>
    <p:sldId id="328" r:id="rId2"/>
    <p:sldId id="418" r:id="rId3"/>
    <p:sldId id="335" r:id="rId4"/>
    <p:sldId id="483" r:id="rId5"/>
    <p:sldId id="527" r:id="rId6"/>
    <p:sldId id="520" r:id="rId7"/>
    <p:sldId id="518" r:id="rId8"/>
    <p:sldId id="484" r:id="rId9"/>
    <p:sldId id="519" r:id="rId10"/>
    <p:sldId id="525" r:id="rId11"/>
    <p:sldId id="522" r:id="rId12"/>
    <p:sldId id="410" r:id="rId13"/>
    <p:sldId id="359" r:id="rId14"/>
    <p:sldId id="528" r:id="rId15"/>
    <p:sldId id="521" r:id="rId16"/>
    <p:sldId id="504" r:id="rId17"/>
    <p:sldId id="524" r:id="rId18"/>
    <p:sldId id="523" r:id="rId19"/>
    <p:sldId id="52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9D4DED-C15A-4917-A1C2-CB065603D951}">
          <p14:sldIdLst>
            <p14:sldId id="328"/>
            <p14:sldId id="418"/>
            <p14:sldId id="335"/>
            <p14:sldId id="483"/>
            <p14:sldId id="527"/>
            <p14:sldId id="520"/>
            <p14:sldId id="518"/>
            <p14:sldId id="484"/>
            <p14:sldId id="519"/>
            <p14:sldId id="525"/>
            <p14:sldId id="522"/>
            <p14:sldId id="410"/>
            <p14:sldId id="359"/>
            <p14:sldId id="528"/>
            <p14:sldId id="521"/>
            <p14:sldId id="504"/>
            <p14:sldId id="524"/>
            <p14:sldId id="523"/>
            <p14:sldId id="526"/>
          </p14:sldIdLst>
        </p14:section>
        <p14:section name="제목 없는 구역" id="{D021C70D-F16F-44EA-8882-C67E16865ED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지용" initials="신지" lastIdx="2" clrIdx="0">
    <p:extLst>
      <p:ext uri="{19B8F6BF-5375-455C-9EA6-DF929625EA0E}">
        <p15:presenceInfo xmlns:p15="http://schemas.microsoft.com/office/powerpoint/2012/main" userId="bdb063194f4d31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66B279-3E24-89F7-D5D7-F7755F4FA873}" v="832" dt="2023-03-16T04:40:59.005"/>
    <p1510:client id="{C09B71A3-A58C-5F7B-02E1-FDFA2F7EC738}" v="3594" dt="2023-03-15T15:47:24.6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88192" autoAdjust="0"/>
  </p:normalViewPr>
  <p:slideViewPr>
    <p:cSldViewPr snapToGrid="0">
      <p:cViewPr varScale="1">
        <p:scale>
          <a:sx n="100" d="100"/>
          <a:sy n="100" d="100"/>
        </p:scale>
        <p:origin x="18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8:28:08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15342 18891 16383 0 0,'4'0'0'0'0,"6"0"0"0"0,1 4 0 0 0,3 6 0 0 0,3 1 0 0 0,-1 3 0 0 0,-3 3 0 0 0,0-1 0 0 0,-2 1 0 0 0,-3 2 0 0 0,-3 1 0 0 0,-2 2 0 0 0,3 2 0 0 0,0 0 0 0 0,-1 1 0 0 0,-2 0 0 0 0,0 1 0 0 0,-2-1 0 0 0,0 0 0 0 0,-1 0 0 0 0,0 0 0 0 0,0 0 0 0 0,-1-1 0 0 0,1 1 0 0 0,0 0 0 0 0,-4 0 0 0 0,-2 0 0 0 0,1-1 0 0 0,0 1 0 0 0,-2-4 0 0 0,0-2 0 0 0,0 0 0 0 0,-2-2 0 0 0,1-1 0 0 0,1 1 0 0 0,1 3 0 0 0,-1-3 0 0 0,0 0 0 0 0,-4 2 0 0 0,1 1 0 0 0,-2-2 0 0 0,-4-5 0 0 0,2 1 0 0 0,-2-4 0 0 0,2 3 0 0 0,-1-3 0 0 0,3-2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14975 18524 16383 0 0,'0'-4'0'0'0,"0"-6"0"0"0,0-5 0 0 0,0-5 0 0 0,5 2 0 0 0,0-1 0 0 0,1-1 0 0 0,-2-2 0 0 0,-1 0 0 0 0,-1-2 0 0 0,3 4 0 0 0,1 0 0 0 0,4 5 0 0 0,4 4 0 0 0,-1 0 0 0 0,3 2 0 0 0,2 2 0 0 0,2 3 0 0 0,-1-3 0 0 0,-1 0 0 0 0,1 2 0 0 0,-3-3 0 0 0,1-1 0 0 0,1 3 0 0 0,2 1 0 0 0,2 2 0 0 0,1 1 0 0 0,1 1 0 0 0,0 1 0 0 0,2 0 0 0 0,-1 1 0 0 0,0-1 0 0 0,-4-4 0 0 0,-2-1 0 0 0,1-1 0 0 0,0 2 0 0 0,2 1 0 0 0,1 1 0 0 0,1 1 0 0 0,0 1 0 0 0,1 0 0 0 0,0 0 0 0 0,0 0 0 0 0,0 0 0 0 0,0 1 0 0 0,0-1 0 0 0,0 0 0 0 0,0 0 0 0 0,-1 0 0 0 0,1 0 0 0 0,0 0 0 0 0,0 0 0 0 0,-5 4 0 0 0,0 2 0 0 0,-1-1 0 0 0,-3 4 0 0 0,0-1 0 0 0,2-1 0 0 0,2-1 0 0 0,1 1 0 0 0,2 1 0 0 0,1-2 0 0 0,0-1 0 0 0,-3-3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16048 17886 16383 0 0,'0'4'0'0'0,"0"6"0"0"0,0 5 0 0 0,4 0 0 0 0,2 2 0 0 0,3-2 0 0 0,1 1 0 0 0,-1 1 0 0 0,1-1 0 0 0,0 0 0 0 0,2 1 0 0 0,-2 3 0 0 0,-1 2 0 0 0,-3 1 0 0 0,2-3 0 0 0,-1 0 0 0 0,-1-1 0 0 0,3-2 0 0 0,-1 0 0 0 0,-1 0 0 0 0,-2 3 0 0 0,-6-3 0 0 0,-3 1 0 0 0,-5-4 0 0 0,-5-3 0 0 0,-5-5 0 0 0,-2-2 0 0 0,-3 2 0 0 0,-2 0 0 0 0,1-1 0 0 0,-1-2 0 0 0,0 0 0 0 0,1-2 0 0 0,-1-1 0 0 0,1 0 0 0 0,0 0 0 0 0,5 4 0 0 0,5 2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11963 17251 16383 0 0,'-4'0'0'0'0,"-6"0"0"0"0,-1 4 0 0 0,-3 2 0 0 0,-3-1 0 0 0,1 4 0 0 0,-1-1 0 0 0,3 4 0 0 0,-1-1 0 0 0,2 2 0 0 0,0-2 0 0 0,1 3 0 0 0,3 2 0 0 0,-1-1 0 0 0,-3-3 0 0 0,0 0 0 0 0,-1-2 0 0 0,1 2 0 0 0,-1-1 0 0 0,2 2 0 0 0,3 2 0 0 0,-2-1 0 0 0,-2 2 0 0 0,0 2 0 0 0,-1-3 0 0 0,-3 2 0 0 0,1 1 0 0 0,0-2 0 0 0,-2-4 0 0 0,2 0 0 0 0,0-1 0 0 0,2 0 0 0 0,0 0 0 0 0,1 1 0 0 0,0 4 0 0 0,-3-2 0 0 0,2 1 0 0 0,-1-1 0 0 0,1 0 0 0 0,0-1 0 0 0,2 0 0 0 0,-2-1 0 0 0,3 1 0 0 0,-2-1 0 0 0,1 1 0 0 0,-1-2 0 0 0,-3-2 0 0 0,2 1 0 0 0,-2-1 0 0 0,3 3 0 0 0,-2-2 0 0 0,-1-2 0 0 0,1 2 0 0 0,3 0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12304 17542 16383 0 0,'-4'0'0'0'0,"-1"4"0"0"0,-5 2 0 0 0,0 3 0 0 0,2 5 0 0 0,-3 0 0 0 0,2 2 0 0 0,-3-2 0 0 0,-4-3 0 0 0,2 0 0 0 0,-1-1 0 0 0,1 2 0 0 0,0-2 0 0 0,1 3 0 0 0,-1-2 0 0 0,3 2 0 0 0,-2-1 0 0 0,-3 1 0 0 0,-3 3 0 0 0,2 3 0 0 0,0-2 0 0 0,-2-4 0 0 0,3 0 0 0 0,-1-1 0 0 0,3 0 0 0 0,0-1 0 0 0,1 1 0 0 0,0-1 0 0 0,-2-2 0 0 0,0 1 0 0 0,4 3 0 0 0,-1 0 0 0 0,-2-3 0 0 0,0 2 0 0 0,0-2 0 0 0,1 2 0 0 0,-1-1 0 0 0,-2-3 0 0 0,1 2 0 0 0,-1-1 0 0 0,3 2 0 0 0,-2 0 0 0 0,3 2 0 0 0,-1-2 0 0 0,-3-2 0 0 0,1 1 0 0 0,0 0 0 0 0,1 1 0 0 0,4 4 0 0 0,-1-1 0 0 0,2 1 0 0 0,-2-2 0 0 0,-4-2 0 0 0,1 0 0 0 0,-1-2 0 0 0,2 3 0 0 0,-2-2 0 0 0,3-2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18230 8842 16383 0 0,'4'0'0'0'0,"6"0"0"0"0,5 0 0 0 0,4 0 0 0 0,4 0 0 0 0,2 0 0 0 0,0 0 0 0 0,1 0 0 0 0,0 0 0 0 0,-1 0 0 0 0,1 0 0 0 0,-5-4 0 0 0,-2-2 0 0 0,1 1 0 0 0,0 0 0 0 0,2 2 0 0 0,1 1 0 0 0,1 1 0 0 0,0 1 0 0 0,1 0 0 0 0,0 0 0 0 0,0 0 0 0 0,0 1 0 0 0,0-1 0 0 0,0 0 0 0 0,0 0 0 0 0,0 0 0 0 0,-1 0 0 0 0,1 0 0 0 0,0 0 0 0 0,0 0 0 0 0,0 0 0 0 0,-1 0 0 0 0,1 0 0 0 0,0 0 0 0 0,0 0 0 0 0,0 0 0 0 0,-1 0 0 0 0,1 0 0 0 0,0 0 0 0 0,0 0 0 0 0,0 0 0 0 0,-1 0 0 0 0,1 0 0 0 0,0 0 0 0 0,0 0 0 0 0,0 0 0 0 0,-1-4 0 0 0,1-2 0 0 0,0 1 0 0 0,0 1 0 0 0,0 1 0 0 0,-1 1 0 0 0,1 1 0 0 0,0 0 0 0 0,0 1 0 0 0,0 0 0 0 0,0 1 0 0 0,-1-1 0 0 0,1 0 0 0 0,-4-4 0 0 0,-2-2 0 0 0,0 1 0 0 0,2 1 0 0 0,1 1 0 0 0,0 1 0 0 0,2 1 0 0 0,1 0 0 0 0,-1-3 0 0 0,1-1 0 0 0,1 0 0 0 0,-1 1 0 0 0,0 1 0 0 0,-1 1 0 0 0,-3-3 0 0 0,-2-1 0 0 0,1 1 0 0 0,0 0 0 0 0,2 3 0 0 0,1 0 0 0 0,-3-3 0 0 0,-2-1 0 0 0,2-4 0 0 0,0 1 0 0 0,2 1 0 0 0,2 2 0 0 0,-5-3 0 0 0,0 2 0 0 0,1 0 0 0 0,0 3 0 0 0,2 1 0 0 0,2-3 0 0 0,0 0 0 0 0,0 1 0 0 0,1 1 0 0 0,0 1 0 0 0,0 1 0 0 0,-4-3 0 0 0,-2 0 0 0 0,1-1 0 0 0,0 2 0 0 0,2-3 0 0 0,1 0 0 0 0,1 1 0 0 0,0 1 0 0 0,1 2 0 0 0,0 2 0 0 0,0 0 0 0 0,0-4 0 0 0,0 0 0 0 0,0 0 0 0 0,0 1 0 0 0,0 1 0 0 0,0 1 0 0 0,-1 2 0 0 0,1-1 0 0 0,0 1 0 0 0,-4-4 0 0 0,-2-1 0 0 0,0 0 0 0 0,2 1 0 0 0,0 1 0 0 0,2 1 0 0 0,1 1 0 0 0,-4-4 0 0 0,-1 0 0 0 0,1-1 0 0 0,-3-2 0 0 0,-1 0 0 0 0,2 1 0 0 0,-3-3 0 0 0,1 1 0 0 0,2-2 0 0 0,1 0 0 0 0,3-2 0 0 0,1 2 0 0 0,-3-3 0 0 0,-1 2 0 0 0,-3-1 0 0 0,-1 1 0 0 0,-3-1 0 0 0,2 1 0 0 0,1 3 0 0 0,4-1 0 0 0,1 1 0 0 0,3-2 0 0 0,1 0 0 0 0,-3-1 0 0 0,-2 0 0 0 0,1 4 0 0 0,-3-3 0 0 0,0 2 0 0 0,0 2 0 0 0,-1-2 0 0 0,0 0 0 0 0,1 2 0 0 0,-1-2 0 0 0,0 1 0 0 0,-3-4 0 0 0,1 2 0 0 0,3 2 0 0 0,-3-3 0 0 0,2 2 0 0 0,2-2 0 0 0,1 0 0 0 0,-1-2 0 0 0,-1 2 0 0 0,-2-2 0 0 0,0 1 0 0 0,-2-1 0 0 0,0 1 0 0 0,3 3 0 0 0,-2-2 0 0 0,1 2 0 0 0,3-2 0 0 0,-2-4 0 0 0,0 1 0 0 0,2 3 0 0 0,-3-1 0 0 0,2 2 0 0 0,1-2 0 0 0,2 1 0 0 0,-3-2 0 0 0,1 2 0 0 0,-4-2 0 0 0,1 1 0 0 0,2 3 0 0 0,-2-1 0 0 0,0 1 0 0 0,-2-3 0 0 0,1 2 0 0 0,3 2 0 0 0,-3-2 0 0 0,2 1 0 0 0,-3-3 0 0 0,1 2 0 0 0,-1-3 0 0 0,0 2 0 0 0,3 2 0 0 0,-2-2 0 0 0,2 2 0 0 0,1 2 0 0 0,-1-2 0 0 0,0-4 0 0 0,2 0 0 0 0,2 3 0 0 0,-2-1 0 0 0,0 1 0 0 0,-4-2 0 0 0,1 1 0 0 0,2 2 0 0 0,-2-1 0 0 0,0 1 0 0 0,-2-2 0 0 0,1 0 0 0 0,-1-1 0 0 0,0 0 0 0 0,3 3 0 0 0,-2-1 0 0 0,1 1 0 0 0,-1-3 0 0 0,0 2 0 0 0,3 1 0 0 0,2-1 0 0 0,-2-3 0 0 0,0 0 0 0 0,2 3 0 0 0,-3-2 0 0 0,1 2 0 0 0,1 2 0 0 0,-2-1 0 0 0,0 0 0 0 0,1 2 0 0 0,3 3 0 0 0,-2-4 0 0 0,-1 1 0 0 0,2 1 0 0 0,2-2 0 0 0,1 0 0 0 0,1 1 0 0 0,1 2 0 0 0,1 2 0 0 0,0 1 0 0 0,0 1 0 0 0,0 1 0 0 0,0 0 0 0 0,0 1 0 0 0,0-1 0 0 0,0 0 0 0 0,0 1 0 0 0,-1-1 0 0 0,1 0 0 0 0,0 0 0 0 0,-4 4 0 0 0,-2 2 0 0 0,0-1 0 0 0,2-1 0 0 0,0-1 0 0 0,2-1 0 0 0,1-1 0 0 0,1 0 0 0 0,-5 3 0 0 0,0 1 0 0 0,-1 0 0 0 0,2 0 0 0 0,1-3 0 0 0,1 0 0 0 0,-3 3 0 0 0,-2 1 0 0 0,2 0 0 0 0,1-2 0 0 0,-4 3 0 0 0,1 0 0 0 0,0-1 0 0 0,-2 3 0 0 0,1 0 0 0 0,0-2 0 0 0,3-2 0 0 0,2-2 0 0 0,-3 3 0 0 0,-1 0 0 0 0,1 0 0 0 0,2 2 0 0 0,1 0 0 0 0,2-1 0 0 0,-5 2 0 0 0,-4 5 0 0 0,-1-2 0 0 0,-3 3 0 0 0,2-2 0 0 0,1-3 0 0 0,0 1 0 0 0,1-1 0 0 0,-2 2 0 0 0,1-2 0 0 0,-2 3 0 0 0,-3 2 0 0 0,1-1 0 0 0,4 2 0 0 0,-2 2 0 0 0,3-2 0 0 0,-3 0 0 0 0,-2 2 0 0 0,1-2 0 0 0,-1 0 0 0 0,-3 2 0 0 0,2-2 0 0 0,0 0 0 0 0,1-2 0 0 0,1 0 0 0 0,-3 2 0 0 0,2-1 0 0 0,-1 1 0 0 0,3-3 0 0 0,-2 1 0 0 0,-1 2 0 0 0,1 3 0 0 0,3-2 0 0 0,0 1 0 0 0,-3 0 0 0 0,-2 3 0 0 0,1-3 0 0 0,-1 0 0 0 0,-2-4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24839 7832 16383 0 0,'4'0'0'0'0,"1"4"0"0"0,5 1 0 0 0,0 5 0 0 0,-2 4 0 0 0,-1 4 0 0 0,-3 4 0 0 0,2-3 0 0 0,1 0 0 0 0,-2 2 0 0 0,-1 0 0 0 0,-1 2 0 0 0,3-4 0 0 0,0 0 0 0 0,-1 0 0 0 0,0 2 0 0 0,-3 0 0 0 0,-4-2 0 0 0,-7-4 0 0 0,-6-6 0 0 0,-5-4 0 0 0,-3-2 0 0 0,-1-3 0 0 0,-2 0 0 0 0,0-1 0 0 0,0 0 0 0 0,0 0 0 0 0,1 1 0 0 0,-1-1 0 0 0,1 1 0 0 0,0 0 0 0 0,1 0 0 0 0,-1 0 0 0 0,0 0 0 0 0,0 0 0 0 0,1 0 0 0 0,-1 0 0 0 0,0 0 0 0 0,4-4 0 0 0,2-2 0 0 0,0 1 0 0 0,-2 1 0 0 0,4-4 0 0 0,4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12495 18826 16383 0 0,'0'-4'0'0'0,"0"-6"0"0"0,0-5 0 0 0,0-4 0 0 0,0-4 0 0 0,0-1 0 0 0,-4 3 0 0 0,-2 0 0 0 0,-3 5 0 0 0,-5 4 0 0 0,-4 5 0 0 0,-4 3 0 0 0,-1 3 0 0 0,-2 1 0 0 0,3 5 0 0 0,2 1 0 0 0,4 5 0 0 0,5 3 0 0 0,0 1 0 0 0,1 1 0 0 0,-1-2 0 0 0,1 1 0 0 0,3 2 0 0 0,1 3 0 0 0,3 1 0 0 0,2 2 0 0 0,0 2 0 0 0,1 0 0 0 0,1 0 0 0 0,-1 0 0 0 0,1 0 0 0 0,-1 0 0 0 0,0 0 0 0 0,0 0 0 0 0,0 0 0 0 0,0 0 0 0 0,0 0 0 0 0,0 0 0 0 0,0-1 0 0 0,0 1 0 0 0,0 0 0 0 0,0 0 0 0 0,0 0 0 0 0,0-1 0 0 0,0 1 0 0 0,0 0 0 0 0,0 0 0 0 0,0 0 0 0 0,0-1 0 0 0,0 1 0 0 0,0 0 0 0 0,0 0 0 0 0,0 0 0 0 0,0-1 0 0 0,-4-3 0 0 0,-2-2 0 0 0,1 1 0 0 0,1 0 0 0 0,1 2 0 0 0,1 1 0 0 0,1 1 0 0 0,0 0 0 0 0,-3-3 0 0 0,-1-2 0 0 0,0 1 0 0 0,1-4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12039 19341 16383 0 0,'4'0'0'0'0,"6"0"0"0"0,5 0 0 0 0,4 0 0 0 0,4 0 0 0 0,1 0 0 0 0,2 0 0 0 0,-5 4 0 0 0,0 2 0 0 0,-1-1 0 0 0,1 0 0 0 0,1-2 0 0 0,1-1 0 0 0,1-1 0 0 0,1-1 0 0 0,-5 4 0 0 0,0 2 0 0 0,-1-1 0 0 0,2-1 0 0 0,1-1 0 0 0,1-2 0 0 0,1 0 0 0 0,-4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13037 18944 16383 0 0,'0'4'0'0'0,"-4"2"0"0"0,-2 4 0 0 0,-3 4 0 0 0,-1 4 0 0 0,2 3 0 0 0,1 3 0 0 0,-1-3 0 0 0,0-2 0 0 0,2 2 0 0 0,1 0 0 0 0,2 2 0 0 0,2 0 0 0 0,-4 1 0 0 0,-1 1 0 0 0,1-1 0 0 0,1 1 0 0 0,2 0 0 0 0,0 0 0 0 0,1 0 0 0 0,1 0 0 0 0,0 0 0 0 0,0 0 0 0 0,0 0 0 0 0,1 0 0 0 0,-1-1 0 0 0,0 1 0 0 0,0 0 0 0 0,0 0 0 0 0,4 0 0 0 0,2-1 0 0 0,3 1 0 0 0,1 0 0 0 0,3-4 0 0 0,-1-2 0 0 0,1-4 0 0 0,4-4 0 0 0,-2-1 0 0 0,1-1 0 0 0,-2-2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13229 19308 16383 0 0,'0'-4'0'0'0,"4"-2"0"0"0,6 1 0 0 0,1-4 0 0 0,3 1 0 0 0,-1-4 0 0 0,2 1 0 0 0,2 2 0 0 0,2 3 0 0 0,3 2 0 0 0,1 2 0 0 0,2 1 0 0 0,0 1 0 0 0,-4-4 0 0 0,-1-1 0 0 0,0 0 0 0 0,0 2 0 0 0,2 0 0 0 0,1 1 0 0 0,1 1 0 0 0,1 1 0 0 0,-5 4 0 0 0,-5 6 0 0 0,-5 5 0 0 0,-4 5 0 0 0,-4 3 0 0 0,-1 1 0 0 0,-2 2 0 0 0,0 0 0 0 0,0 0 0 0 0,0-1 0 0 0,-4-3 0 0 0,-1-3 0 0 0,-4-3 0 0 0,0-1 0 0 0,-2-3 0 0 0,-4-3 0 0 0,-4-4 0 0 0,3 2 0 0 0,-1 0 0 0 0,3 3 0 0 0,0-1 0 0 0,-2-1 0 0 0,2-2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13852 19234 16383 0 0,'-4'0'0'0'0,"-6"0"0"0"0,-1-5 0 0 0,-2 0 0 0 0,-5 0 0 0 0,-2 0 0 0 0,-2 2 0 0 0,2 5 0 0 0,5 7 0 0 0,1 2 0 0 0,2 3 0 0 0,4 3 0 0 0,3 3 0 0 0,2 3 0 0 0,2 1 0 0 0,1 1 0 0 0,0 1 0 0 0,1-1 0 0 0,0 1 0 0 0,-1-1 0 0 0,5-4 0 0 0,1-2 0 0 0,-1 1 0 0 0,4-4 0 0 0,-1 0 0 0 0,4-3 0 0 0,-1 1 0 0 0,2-2 0 0 0,3-3 0 0 0,3-3 0 0 0,-2 1 0 0 0,1 0 0 0 0,1-1 0 0 0,2-2 0 0 0,-3-2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14288 18891 16383 0 0,'0'4'0'0'0,"0"6"0"0"0,0 5 0 0 0,4 1 0 0 0,1 1 0 0 0,1 2 0 0 0,-2 2 0 0 0,-1 2 0 0 0,-1 1 0 0 0,3 0 0 0 0,1 2 0 0 0,0-1 0 0 0,-2 0 0 0 0,3 0 0 0 0,0 0 0 0 0,-1 0 0 0 0,-1 0 0 0 0,-2 0 0 0 0,-2 0 0 0 0,0-1 0 0 0,-1 1 0 0 0,0 0 0 0 0,0 0 0 0 0,0 0 0 0 0,-1-1 0 0 0,1 1 0 0 0,0 0 0 0 0,0 0 0 0 0,4-5 0 0 0,2 0 0 0 0,-1-1 0 0 0,-1 2 0 0 0,-1 0 0 0 0,-1 2 0 0 0,-1 1 0 0 0,0 0 0 0 0,-1 1 0 0 0,0 0 0 0 0,-1-4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14864 19073 16383 0 0,'-4'0'0'0'0,"-6"0"0"0"0,-5 0 0 0 0,0 4 0 0 0,2 6 0 0 0,4 5 0 0 0,3 5 0 0 0,3 2 0 0 0,1 3 0 0 0,2 0 0 0 0,0 1 0 0 0,1 0 0 0 0,0 0 0 0 0,-1-1 0 0 0,1 0 0 0 0,-1 1 0 0 0,0-2 0 0 0,0 1 0 0 0,0 0 0 0 0,0 0 0 0 0,0 0 0 0 0,0-1 0 0 0,0 1 0 0 0,0 0 0 0 0,4-5 0 0 0,2 0 0 0 0,-1-1 0 0 0,4-3 0 0 0,-1 1 0 0 0,4-4 0 0 0,3 1 0 0 0,4-3 0 0 0,2-2 0 0 0,2-3 0 0 0,2-3 0 0 0,0-1 0 0 0,-3-6 0 0 0,-2-2 0 0 0,-5-4 0 0 0,-4-5 0 0 0,-4-4 0 0 0,-3-3 0 0 0,-3-1 0 0 0,-1-2 0 0 0,-1-1 0 0 0,5 5 0 0 0,0 1 0 0 0,1-1 0 0 0,-1 0 0 0 0,-1-1 0 0 0,3 4 0 0 0,0-1 0 0 0,0 0 0 0 0,-2-1 0 0 0,-1-2 0 0 0,-1-1 0 0 0,-1-1 0 0 0,-1-1 0 0 0,0 0 0 0 0,0 0 0 0 0,-5 5 0 0 0,-1 0 0 0 0,1 0 0 0 0,0 0 0 0 0,-2 2 0 0 0,-1 1 0 0 0,-2 3 0 0 0,-1-1 0 0 0,-1 3 0 0 0,0-1 0 0 0,-1 1 0 0 0,-3 4 0 0 0,-4 2 0 0 0,3 3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14843 19473 16383 0 0,'4'0'0'0'0,"6"0"0"0"0,5 0 0 0 0,5 0 0 0 0,2 0 0 0 0,3 0 0 0 0,-4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9296F9B-E49D-4D5C-8644-89DAE5079D1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66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7113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6266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1365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 dirty="0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 dirty="0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3866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059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6210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5655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5016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4489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150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9250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316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6147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1169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6725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8394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2033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9358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45417B5-5A85-4E30-B445-4D89373736E7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3/15/2023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15DCCFA-0A19-4F8B-92DE-A7B7D545EED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2.11535" TargetMode="External"/><Relationship Id="rId3" Type="http://schemas.openxmlformats.org/officeDocument/2006/relationships/image" Target="../media/image1.tif"/><Relationship Id="rId7" Type="http://schemas.openxmlformats.org/officeDocument/2006/relationships/hyperlink" Target="https://arxiv.org/abs/1905.1194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101.08134" TargetMode="External"/><Relationship Id="rId5" Type="http://schemas.openxmlformats.org/officeDocument/2006/relationships/hyperlink" Target="https://paperswithcode.com/paper/zen-nas-a-zero-shot-nas-for-high-performance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" Type="http://schemas.openxmlformats.org/officeDocument/2006/relationships/image" Target="../media/image1.tif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24" Type="http://schemas.openxmlformats.org/officeDocument/2006/relationships/image" Target="../media/image14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6.png"/><Relationship Id="rId10" Type="http://schemas.openxmlformats.org/officeDocument/2006/relationships/image" Target="../media/image7.png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3.xml"/><Relationship Id="rId30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tif"/><Relationship Id="rId7" Type="http://schemas.openxmlformats.org/officeDocument/2006/relationships/customXml" Target="../ink/ink1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customXml" Target="../ink/ink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28215" y="3982680"/>
            <a:ext cx="9029520" cy="2471386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 anchor="t">
            <a:normAutofit/>
          </a:bodyPr>
          <a:lstStyle/>
          <a:p>
            <a:pPr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Engineering</a:t>
            </a:r>
            <a:endParaRPr lang="ko-KR" altLang="en-US"/>
          </a:p>
          <a:p>
            <a:pPr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Dongseo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University</a:t>
            </a:r>
          </a:p>
          <a:p>
            <a:pPr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pc="-1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Jie Yong Shin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,</a:t>
            </a:r>
            <a:r>
              <a:rPr lang="en-US" spc="-1" dirty="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		</a:t>
            </a:r>
            <a:r>
              <a:rPr lang="en-US" spc="-1" dirty="0">
                <a:solidFill>
                  <a:srgbClr val="000000"/>
                </a:solidFill>
                <a:latin typeface="Times New Roman"/>
                <a:cs typeface="Times New Roman"/>
              </a:rPr>
              <a:t>2023.03.16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7965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454066"/>
            <a:ext cx="9144000" cy="403934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B3FE-8075-4EFF-89EF-E3EF337FCC5C}"/>
              </a:ext>
            </a:extLst>
          </p:cNvPr>
          <p:cNvSpPr txBox="1"/>
          <p:nvPr/>
        </p:nvSpPr>
        <p:spPr>
          <a:xfrm>
            <a:off x="-199024" y="47916"/>
            <a:ext cx="623411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9160" lvl="4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-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3B517-AB6B-46FF-87FD-07FBC6442524}"/>
              </a:ext>
            </a:extLst>
          </p:cNvPr>
          <p:cNvSpPr txBox="1"/>
          <p:nvPr/>
        </p:nvSpPr>
        <p:spPr>
          <a:xfrm>
            <a:off x="906449" y="1270115"/>
            <a:ext cx="727605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spc="-1" dirty="0">
                <a:solidFill>
                  <a:srgbClr val="000000"/>
                </a:solidFill>
                <a:latin typeface="Times New Roman"/>
                <a:cs typeface="Times New Roman"/>
              </a:rPr>
              <a:t>Zen-NAS: A Zero-Shot NAS for High-Performance Image Recognition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14:cNvPr>
              <p14:cNvContentPartPr/>
              <p14:nvPr/>
            </p14:nvContentPartPr>
            <p14:xfrm>
              <a:off x="-1543110" y="885315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52110" y="87667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03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4. Experiments</a:t>
              </a:r>
              <a:endParaRPr lang="en-US" altLang="ko-KR" sz="3600" spc="-1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Zen-NAS: A Zero-Shot NAS for High-Performance Image Recognition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5D9DD4-4C0D-4907-8799-10D5A253B7D4}"/>
              </a:ext>
            </a:extLst>
          </p:cNvPr>
          <p:cNvSpPr txBox="1"/>
          <p:nvPr/>
        </p:nvSpPr>
        <p:spPr>
          <a:xfrm>
            <a:off x="800190" y="827996"/>
            <a:ext cx="63436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/>
              <a:t>Neural Architecture Search on ImageNet</a:t>
            </a:r>
            <a:endParaRPr lang="ko-KR" altLang="en-US" b="1" dirty="0"/>
          </a:p>
        </p:txBody>
      </p:sp>
      <p:pic>
        <p:nvPicPr>
          <p:cNvPr id="4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E37C6702-6824-8125-0558-A80C357E4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4220" y="1375762"/>
            <a:ext cx="4475558" cy="49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25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5. Conclusion and Further research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Zen-NAS: A Zero-Shot NAS for High-Performance Image Recognition</a:t>
            </a:r>
            <a:endParaRPr lang="en-US" altLang="ko-KR" sz="1200" i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5D9DD4-4C0D-4907-8799-10D5A253B7D4}"/>
              </a:ext>
            </a:extLst>
          </p:cNvPr>
          <p:cNvSpPr txBox="1"/>
          <p:nvPr/>
        </p:nvSpPr>
        <p:spPr>
          <a:xfrm>
            <a:off x="630526" y="1113746"/>
            <a:ext cx="7906345" cy="5847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200" dirty="0"/>
              <a:t>They have a new metric (Zen-Score) from previous studies (Zero-Shot proxy).</a:t>
            </a:r>
          </a:p>
          <a:p>
            <a:pPr marL="342900" indent="-342900">
              <a:buAutoNum type="arabicPeriod"/>
            </a:pPr>
            <a:endParaRPr lang="en-US" altLang="ko-KR" sz="2200" dirty="0"/>
          </a:p>
          <a:p>
            <a:pPr marL="342900" indent="-342900">
              <a:buAutoNum type="arabicPeriod"/>
            </a:pPr>
            <a:r>
              <a:rPr lang="en-US" altLang="ko-KR" sz="2200" dirty="0"/>
              <a:t>By using Zen-Score, they have achieved State-Of-The-Art (SOTA) in ImageNet dataset.</a:t>
            </a:r>
            <a:endParaRPr lang="en-US" dirty="0"/>
          </a:p>
          <a:p>
            <a:pPr marL="342900" indent="-342900">
              <a:buAutoNum type="arabicPeriod"/>
            </a:pPr>
            <a:endParaRPr lang="en-US" altLang="ko-KR" sz="2200" dirty="0"/>
          </a:p>
          <a:p>
            <a:pPr marL="342900" indent="-342900">
              <a:buAutoNum type="arabicPeriod"/>
            </a:pPr>
            <a:r>
              <a:rPr lang="en-US" altLang="ko-KR" sz="2200" dirty="0">
                <a:ea typeface="+mn-lt"/>
                <a:cs typeface="+mn-lt"/>
              </a:rPr>
              <a:t>Research about the Zero-Shot proxy.</a:t>
            </a:r>
          </a:p>
          <a:p>
            <a:pPr marL="342900" indent="-342900">
              <a:buAutoNum type="arabicPeriod"/>
            </a:pPr>
            <a:endParaRPr lang="en-US" altLang="ko-KR" sz="22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sz="2200" dirty="0">
                <a:ea typeface="+mn-lt"/>
                <a:cs typeface="+mn-lt"/>
              </a:rPr>
              <a:t>According to them, RL based method can be implemented with Zen-Score.</a:t>
            </a:r>
            <a:endParaRPr lang="en-US" altLang="ko-KR" sz="2200" dirty="0"/>
          </a:p>
          <a:p>
            <a:pPr marL="342900" indent="-342900">
              <a:buAutoNum type="arabicPeriod"/>
            </a:pPr>
            <a:endParaRPr lang="en-US" altLang="ko-KR" sz="2200" dirty="0"/>
          </a:p>
          <a:p>
            <a:pPr marL="342900" indent="-342900">
              <a:buAutoNum type="arabicPeriod"/>
            </a:pPr>
            <a:r>
              <a:rPr lang="en-US" altLang="ko-KR" sz="2200" dirty="0"/>
              <a:t>In the algorithm, they do not keep the elite. By keeping the elite, it can have higher accuracy.</a:t>
            </a:r>
            <a:endParaRPr lang="en-US"/>
          </a:p>
          <a:p>
            <a:pPr marL="342900" indent="-342900">
              <a:buAutoNum type="arabicPeriod"/>
            </a:pPr>
            <a:endParaRPr lang="en-US" altLang="ko-KR" sz="2200" dirty="0"/>
          </a:p>
          <a:p>
            <a:pPr marL="342900" indent="-342900">
              <a:buAutoNum type="arabicPeriod"/>
            </a:pPr>
            <a:endParaRPr lang="en-US" altLang="ko-KR" sz="2200" dirty="0"/>
          </a:p>
          <a:p>
            <a:pPr marL="342900" indent="-342900">
              <a:buAutoNum type="arabicPeriod"/>
            </a:pPr>
            <a:endParaRPr lang="en-US" altLang="ko-KR" sz="2200" dirty="0"/>
          </a:p>
          <a:p>
            <a:pPr marL="342900" indent="-342900">
              <a:buAutoNum type="arabicPeriod"/>
            </a:pP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2005979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490D29-87FB-4E4A-A530-C04893EEDC58}"/>
              </a:ext>
            </a:extLst>
          </p:cNvPr>
          <p:cNvSpPr txBox="1"/>
          <p:nvPr/>
        </p:nvSpPr>
        <p:spPr>
          <a:xfrm>
            <a:off x="657256" y="1377141"/>
            <a:ext cx="7691186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Lato"/>
              </a:rPr>
              <a:t>Zen-NAS: A Zero-Shot NAS for High-Performance Deep Image Recognition</a:t>
            </a:r>
            <a:r>
              <a:rPr lang="en-US" altLang="ko-KR" dirty="0">
                <a:solidFill>
                  <a:srgbClr val="000000"/>
                </a:solidFill>
                <a:latin typeface="Lato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Lato"/>
                <a:hlinkClick r:id="rId5"/>
              </a:rPr>
              <a:t>https://paperswithcode.com/paper/zen-nas-a-zero-shot-nas-for-high-performance</a:t>
            </a:r>
            <a:r>
              <a:rPr lang="en-US" altLang="ko-KR" dirty="0">
                <a:solidFill>
                  <a:srgbClr val="000000"/>
                </a:solidFill>
                <a:latin typeface="Lato"/>
              </a:rPr>
              <a:t> 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Lato"/>
              </a:rPr>
              <a:t>Zero-Cost Proxies for Lightweight NAS </a:t>
            </a:r>
            <a:r>
              <a:rPr lang="en-US" altLang="ko-KR" dirty="0">
                <a:latin typeface="Lato"/>
                <a:ea typeface="+mn-lt"/>
                <a:cs typeface="+mn-lt"/>
              </a:rPr>
              <a:t>  </a:t>
            </a:r>
            <a:endParaRPr lang="en-US" altLang="ko-KR" dirty="0">
              <a:latin typeface="Arial"/>
              <a:ea typeface="+mn-lt"/>
              <a:cs typeface="+mn-lt"/>
            </a:endParaRPr>
          </a:p>
          <a:p>
            <a:r>
              <a:rPr lang="en-US" altLang="ko-KR" dirty="0">
                <a:latin typeface="Lato"/>
                <a:ea typeface="+mn-lt"/>
                <a:cs typeface="+mn-lt"/>
              </a:rPr>
              <a:t>     </a:t>
            </a:r>
            <a:r>
              <a:rPr lang="en-US" dirty="0">
                <a:ea typeface="+mn-lt"/>
                <a:cs typeface="+mn-lt"/>
                <a:hlinkClick r:id="rId6"/>
              </a:rPr>
              <a:t>https://arxiv.org/abs/2101.08134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altLang="ko-KR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a typeface="+mn-lt"/>
                <a:cs typeface="+mn-lt"/>
              </a:rPr>
              <a:t>EfficientNet</a:t>
            </a:r>
            <a:r>
              <a:rPr lang="en-US" dirty="0">
                <a:ea typeface="+mn-lt"/>
                <a:cs typeface="+mn-lt"/>
              </a:rPr>
              <a:t>: Rethinking Model Scaling for Convolutional Neural Networks </a:t>
            </a:r>
            <a:r>
              <a:rPr lang="en-US" dirty="0">
                <a:ea typeface="+mn-lt"/>
                <a:cs typeface="+mn-lt"/>
                <a:hlinkClick r:id="rId7"/>
              </a:rPr>
              <a:t>https://arxiv.org/abs/1905.11946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Neural Architecture Search on ImageNet in Four GPU Hours: A Theoretically Inspired Perspective (TE-NAS) </a:t>
            </a:r>
          </a:p>
          <a:p>
            <a:r>
              <a:rPr lang="en-US" dirty="0">
                <a:ea typeface="+mn-lt"/>
                <a:cs typeface="+mn-lt"/>
              </a:rPr>
              <a:t>     </a:t>
            </a:r>
            <a:r>
              <a:rPr lang="en-US" dirty="0">
                <a:ea typeface="+mn-lt"/>
                <a:cs typeface="+mn-lt"/>
                <a:hlinkClick r:id="rId8"/>
              </a:rPr>
              <a:t>https://arxiv.org/abs/2102.11535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/>
          </a:p>
        </p:txBody>
      </p:sp>
      <p:sp>
        <p:nvSpPr>
          <p:cNvPr id="15" name="CustomShape 2">
            <a:extLst>
              <a:ext uri="{FF2B5EF4-FFF2-40B4-BE49-F238E27FC236}">
                <a16:creationId xmlns:a16="http://schemas.microsoft.com/office/drawing/2014/main" id="{C2A57EF3-278F-4B21-B24F-50C100A25827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/>
                <a:cs typeface="Times New Roman"/>
              </a:rPr>
              <a:t>10</a:t>
            </a:r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823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98850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14DAC9-0035-42BA-9297-C2460C36E345}"/>
              </a:ext>
            </a:extLst>
          </p:cNvPr>
          <p:cNvSpPr txBox="1">
            <a:spLocks/>
          </p:cNvSpPr>
          <p:nvPr/>
        </p:nvSpPr>
        <p:spPr>
          <a:xfrm>
            <a:off x="2612392" y="2601691"/>
            <a:ext cx="3918856" cy="187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Thank</a:t>
            </a:r>
            <a:r>
              <a:rPr lang="ko-KR" altLang="en-US" sz="5400" dirty="0"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you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latin typeface="+mj-ea"/>
                <a:ea typeface="+mj-ea"/>
                <a:cs typeface="Times New Roman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05523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2. Φ-Score</a:t>
              </a:r>
              <a:endParaRPr lang="en-US" sz="3600" spc="-1" dirty="0">
                <a:ea typeface="+mn-lt"/>
                <a:cs typeface="+mn-lt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ko-KR" sz="12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Neurosemantic</a:t>
            </a:r>
            <a:r>
              <a:rPr lang="en-US" altLang="ko-KR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Theory of Concrete Noun Representation Based on the Underlying Brain Codes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95FD770-E2DA-A643-58FA-2E69BF5E4863}"/>
              </a:ext>
            </a:extLst>
          </p:cNvPr>
          <p:cNvGrpSpPr/>
          <p:nvPr/>
        </p:nvGrpSpPr>
        <p:grpSpPr>
          <a:xfrm>
            <a:off x="1468040" y="749990"/>
            <a:ext cx="5948957" cy="5051764"/>
            <a:chOff x="1432321" y="741060"/>
            <a:chExt cx="5948957" cy="5051764"/>
          </a:xfrm>
        </p:grpSpPr>
        <p:pic>
          <p:nvPicPr>
            <p:cNvPr id="3" name="그림 5" descr="텍스트, 편지이(가) 표시된 사진&#10;&#10;자동 생성된 설명">
              <a:extLst>
                <a:ext uri="{FF2B5EF4-FFF2-40B4-BE49-F238E27FC236}">
                  <a16:creationId xmlns:a16="http://schemas.microsoft.com/office/drawing/2014/main" id="{FC457318-B690-5702-051E-1D60A4C5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2321" y="741060"/>
              <a:ext cx="5948957" cy="2170121"/>
            </a:xfrm>
            <a:prstGeom prst="rect">
              <a:avLst/>
            </a:prstGeom>
          </p:spPr>
        </p:pic>
        <p:pic>
          <p:nvPicPr>
            <p:cNvPr id="6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20B62914-E5CE-3C74-1597-68B887E99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3424" y="2868099"/>
              <a:ext cx="5654277" cy="1059294"/>
            </a:xfrm>
            <a:prstGeom prst="rect">
              <a:avLst/>
            </a:prstGeom>
          </p:spPr>
        </p:pic>
        <p:pic>
          <p:nvPicPr>
            <p:cNvPr id="7" name="그림 7" descr="텍스트, 편지이(가) 표시된 사진&#10;&#10;자동 생성된 설명">
              <a:extLst>
                <a:ext uri="{FF2B5EF4-FFF2-40B4-BE49-F238E27FC236}">
                  <a16:creationId xmlns:a16="http://schemas.microsoft.com/office/drawing/2014/main" id="{717D8AF2-6011-795D-E68A-7351F2993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1650" y="3788728"/>
              <a:ext cx="5457824" cy="200409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09AC789-EECC-8954-0353-DC4FFA3ECF19}"/>
              </a:ext>
            </a:extLst>
          </p:cNvPr>
          <p:cNvSpPr txBox="1"/>
          <p:nvPr/>
        </p:nvSpPr>
        <p:spPr>
          <a:xfrm>
            <a:off x="973336" y="5741789"/>
            <a:ext cx="71883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95A55-1F10-B9F2-C71C-3D028EE17887}"/>
              </a:ext>
            </a:extLst>
          </p:cNvPr>
          <p:cNvSpPr txBox="1"/>
          <p:nvPr/>
        </p:nvSpPr>
        <p:spPr>
          <a:xfrm>
            <a:off x="969853" y="5800858"/>
            <a:ext cx="78008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Gaussian complexity is being used as a method to calculate the representation power of a network.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4965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2. Φ-Score</a:t>
              </a:r>
              <a:endParaRPr lang="en-US" sz="3600" spc="-1" dirty="0">
                <a:ea typeface="+mn-lt"/>
                <a:cs typeface="+mn-lt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ko-KR" sz="12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Neurosemantic</a:t>
            </a:r>
            <a:r>
              <a:rPr lang="en-US" altLang="ko-KR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Theory of Concrete Noun Representation Based on the Underlying Brain Codes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01810F-95CE-4847-8D8C-1D103621C759}"/>
              </a:ext>
            </a:extLst>
          </p:cNvPr>
          <p:cNvSpPr txBox="1"/>
          <p:nvPr/>
        </p:nvSpPr>
        <p:spPr>
          <a:xfrm>
            <a:off x="1684227" y="5997311"/>
            <a:ext cx="563097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  Zen-Score of a network approximates </a:t>
            </a:r>
            <a:r>
              <a:rPr lang="en-US" dirty="0">
                <a:cs typeface="Arial"/>
              </a:rPr>
              <a:t>Φ</a:t>
            </a:r>
            <a:r>
              <a:rPr lang="en-US" altLang="ko-KR" dirty="0"/>
              <a:t>-score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05F6D26-A0BB-DF2C-1F5A-00C68B53B18C}"/>
              </a:ext>
            </a:extLst>
          </p:cNvPr>
          <p:cNvGrpSpPr/>
          <p:nvPr/>
        </p:nvGrpSpPr>
        <p:grpSpPr>
          <a:xfrm>
            <a:off x="1593056" y="1121691"/>
            <a:ext cx="5948957" cy="4754538"/>
            <a:chOff x="1932384" y="1085973"/>
            <a:chExt cx="5323879" cy="4156249"/>
          </a:xfrm>
        </p:grpSpPr>
        <p:pic>
          <p:nvPicPr>
            <p:cNvPr id="2" name="그림 3" descr="텍스트, 편지이(가) 표시된 사진&#10;&#10;자동 생성된 설명">
              <a:extLst>
                <a:ext uri="{FF2B5EF4-FFF2-40B4-BE49-F238E27FC236}">
                  <a16:creationId xmlns:a16="http://schemas.microsoft.com/office/drawing/2014/main" id="{A3F1A25B-63BA-7C18-3AF7-C6034A78E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84" y="1085973"/>
              <a:ext cx="5323879" cy="1149896"/>
            </a:xfrm>
            <a:prstGeom prst="rect">
              <a:avLst/>
            </a:prstGeom>
          </p:spPr>
        </p:pic>
        <p:pic>
          <p:nvPicPr>
            <p:cNvPr id="4" name="그림 4" descr="텍스트, 편지이(가) 표시된 사진&#10;&#10;자동 생성된 설명">
              <a:extLst>
                <a:ext uri="{FF2B5EF4-FFF2-40B4-BE49-F238E27FC236}">
                  <a16:creationId xmlns:a16="http://schemas.microsoft.com/office/drawing/2014/main" id="{88001A39-7BA5-6DE7-F49C-8025C6F14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2384" y="2231925"/>
              <a:ext cx="5323879" cy="3010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5165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4. Experiments</a:t>
              </a:r>
              <a:endParaRPr lang="en-US" altLang="ko-KR" sz="3600" spc="-1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Zen-NAS: A Zero-Shot NAS for High-Performance Image Recognition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5D9DD4-4C0D-4907-8799-10D5A253B7D4}"/>
              </a:ext>
            </a:extLst>
          </p:cNvPr>
          <p:cNvSpPr txBox="1"/>
          <p:nvPr/>
        </p:nvSpPr>
        <p:spPr>
          <a:xfrm>
            <a:off x="800190" y="827996"/>
            <a:ext cx="63436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/>
              <a:t>Zen-Score with other metrics</a:t>
            </a:r>
            <a:endParaRPr lang="ko-KR" dirty="0"/>
          </a:p>
        </p:txBody>
      </p:sp>
      <p:pic>
        <p:nvPicPr>
          <p:cNvPr id="3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4DF25AFA-5464-CB72-328B-73BB0EAA9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784" y="1191795"/>
            <a:ext cx="6895504" cy="525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03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4. Experiments</a:t>
              </a:r>
              <a:endParaRPr lang="en-US" altLang="ko-KR" sz="3600" spc="-1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Zen-NAS: A Zero-Shot NAS for High-Performance Image Recognition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5D9DD4-4C0D-4907-8799-10D5A253B7D4}"/>
              </a:ext>
            </a:extLst>
          </p:cNvPr>
          <p:cNvSpPr txBox="1"/>
          <p:nvPr/>
        </p:nvSpPr>
        <p:spPr>
          <a:xfrm>
            <a:off x="800190" y="827996"/>
            <a:ext cx="63436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/>
              <a:t>Zen-Score with other Zero-Shot Proxies</a:t>
            </a:r>
            <a:endParaRPr lang="ko-KR" dirty="0"/>
          </a:p>
        </p:txBody>
      </p:sp>
      <p:pic>
        <p:nvPicPr>
          <p:cNvPr id="2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D25E7A5C-1133-0AE4-63A6-C9E95A11F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775" y="1383264"/>
            <a:ext cx="5886450" cy="488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31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4. Experiments</a:t>
              </a:r>
              <a:endParaRPr lang="en-US" altLang="ko-KR" sz="3600" spc="-1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Zen-NAS: A Zero-Shot NAS for High-Performance Image Recognition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5D9DD4-4C0D-4907-8799-10D5A253B7D4}"/>
              </a:ext>
            </a:extLst>
          </p:cNvPr>
          <p:cNvSpPr txBox="1"/>
          <p:nvPr/>
        </p:nvSpPr>
        <p:spPr>
          <a:xfrm>
            <a:off x="800190" y="827996"/>
            <a:ext cx="63436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/>
              <a:t>Comparison with the limit of FLOPs</a:t>
            </a:r>
            <a:endParaRPr lang="ko-KR" dirty="0"/>
          </a:p>
        </p:txBody>
      </p:sp>
      <p:pic>
        <p:nvPicPr>
          <p:cNvPr id="2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F3AF7954-8D90-5E9D-0AF4-F7E95637E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884" y="1554345"/>
            <a:ext cx="6413301" cy="449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18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4. Experiments</a:t>
              </a:r>
              <a:endParaRPr lang="en-US" altLang="ko-KR" sz="3600" spc="-1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Zen-NAS: A Zero-Shot NAS for High-Performance Image Recognition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5D9DD4-4C0D-4907-8799-10D5A253B7D4}"/>
              </a:ext>
            </a:extLst>
          </p:cNvPr>
          <p:cNvSpPr txBox="1"/>
          <p:nvPr/>
        </p:nvSpPr>
        <p:spPr>
          <a:xfrm>
            <a:off x="800190" y="827996"/>
            <a:ext cx="63436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/>
              <a:t>Comparison with other NAS algorithms</a:t>
            </a:r>
          </a:p>
        </p:txBody>
      </p:sp>
      <p:pic>
        <p:nvPicPr>
          <p:cNvPr id="3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43C892AE-6087-6A48-4950-29A6F89C0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455" y="1558829"/>
            <a:ext cx="5288160" cy="46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73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0.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Zen-NAS</a:t>
              </a:r>
              <a:endParaRPr lang="ko-KR" altLang="en-US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3D6D7-E126-4388-AAF9-1EC1120A2F50}"/>
              </a:ext>
            </a:extLst>
          </p:cNvPr>
          <p:cNvSpPr txBox="1"/>
          <p:nvPr/>
        </p:nvSpPr>
        <p:spPr>
          <a:xfrm>
            <a:off x="955271" y="5582733"/>
            <a:ext cx="40673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/>
                <a:cs typeface="Times New Roman"/>
              </a:rPr>
              <a:t>Published at ICCV on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/>
                <a:cs typeface="Times New Roman"/>
              </a:rPr>
              <a:t>From Alibaba Group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982F29DD-1456-4D4D-9A71-D2DE56494782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/>
                <a:cs typeface="Times New Roman"/>
              </a:rPr>
              <a:t>2</a:t>
            </a:r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45DFB14-73F5-57A0-8FBD-9AE2DF614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99" y="1216327"/>
            <a:ext cx="8786333" cy="402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7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681464" y="617612"/>
            <a:ext cx="7778057" cy="5862973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 anchor="ctr">
            <a:normAutofit/>
          </a:bodyPr>
          <a:lstStyle/>
          <a:p>
            <a:pPr marL="97155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/>
                <a:cs typeface="Times New Roman"/>
              </a:rPr>
              <a:t>Highlights (1)</a:t>
            </a:r>
            <a:endParaRPr lang="en-US" altLang="ko-KR" sz="3200" spc="-1" dirty="0">
              <a:latin typeface="Times New Roman"/>
              <a:cs typeface="Times New Roman"/>
            </a:endParaRPr>
          </a:p>
          <a:p>
            <a:pPr marL="971550" lvl="1" indent="-5143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sz="3200" spc="-1" dirty="0">
                <a:latin typeface="Times New Roman"/>
                <a:cs typeface="Arial"/>
              </a:rPr>
              <a:t>Φ</a:t>
            </a:r>
            <a:r>
              <a:rPr lang="en-US" sz="3200" spc="-1" dirty="0">
                <a:latin typeface="Times New Roman"/>
                <a:ea typeface="+mn-lt"/>
                <a:cs typeface="+mn-lt"/>
              </a:rPr>
              <a:t>-score (1)</a:t>
            </a:r>
            <a:endParaRPr lang="en-US" altLang="ko-KR" sz="3200" spc="-1" dirty="0">
              <a:solidFill>
                <a:srgbClr val="000000"/>
              </a:solidFill>
              <a:latin typeface="Times New Roman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/>
                <a:cs typeface="Times New Roman"/>
              </a:rPr>
              <a:t>Zen-score (3)</a:t>
            </a:r>
            <a:endParaRPr lang="en-US" dirty="0"/>
          </a:p>
          <a:p>
            <a:pPr marL="971550" lvl="1" indent="-5143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/>
                <a:cs typeface="Times New Roman"/>
              </a:rPr>
              <a:t>Zen-NAS (1)</a:t>
            </a:r>
            <a:endParaRPr lang="en-US" dirty="0"/>
          </a:p>
          <a:p>
            <a:pPr marL="971550" lvl="1" indent="-5143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/>
                <a:cs typeface="Times New Roman"/>
              </a:rPr>
              <a:t>Experiments (1)</a:t>
            </a: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/>
                <a:cs typeface="Times New Roman"/>
              </a:rPr>
              <a:t>Conclusion and further research (1)</a:t>
            </a: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E1D01CF7-C0D7-470A-8BC6-77E5631AE2A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06394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Highlights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16683E-CAAA-4E33-8FB3-5D3D6CCF5967}"/>
              </a:ext>
            </a:extLst>
          </p:cNvPr>
          <p:cNvSpPr txBox="1"/>
          <p:nvPr/>
        </p:nvSpPr>
        <p:spPr>
          <a:xfrm>
            <a:off x="396272" y="991463"/>
            <a:ext cx="8344903" cy="49859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Why did they develop this?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times new"/>
              </a:rPr>
              <a:t>Gaussian complexity(</a:t>
            </a:r>
            <a:r>
              <a:rPr lang="en-US" sz="2200" dirty="0">
                <a:latin typeface="Arial"/>
                <a:cs typeface="Arial"/>
              </a:rPr>
              <a:t>Φ</a:t>
            </a:r>
            <a:r>
              <a:rPr lang="en-US" altLang="ko-KR" sz="2200" dirty="0">
                <a:latin typeface="times new"/>
              </a:rPr>
              <a:t>-score) has a numerical overflow problem to be used as a metric for a network's expressivity.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times new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What are contributions of this paper?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times new"/>
              </a:rPr>
              <a:t>They have shown a novel metric to measure a neural network architecture.</a:t>
            </a:r>
            <a:endParaRPr lang="en-US" altLang="ko-KR" sz="2200">
              <a:latin typeface="times ne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times new"/>
              </a:rPr>
              <a:t>They have shown that this metric is faster than the previous metric and can achieve higher accuracy compared to other NAS methods.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times new"/>
              </a:rPr>
              <a:t>They have achieved 83.5% of accuracy with NAS on ImageNet dataset within half of a GPU day.</a:t>
            </a:r>
          </a:p>
          <a:p>
            <a:pPr indent="-457200">
              <a:buFont typeface="Arial"/>
              <a:buAutoNum type="arabicPeriod" startAt="3"/>
            </a:pPr>
            <a:endParaRPr lang="en-US" altLang="ko-KR" sz="2400" dirty="0">
              <a:latin typeface="times new"/>
              <a:cs typeface="Arial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ko-KR" sz="2400" dirty="0">
                <a:latin typeface="times new"/>
              </a:rPr>
              <a:t>What are possible improvements?</a:t>
            </a: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5F29C35C-C08E-46D8-B90A-840A079E5FAA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07607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2. Φ-Score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ko-KR" sz="12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Neurosemantic</a:t>
            </a:r>
            <a:r>
              <a:rPr lang="en-US" altLang="ko-KR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Theory of Concrete Noun Representation Based on the Underlying Brain Codes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C86838-2302-9E29-E0B0-B6A3ED1F7CDA}"/>
              </a:ext>
            </a:extLst>
          </p:cNvPr>
          <p:cNvSpPr txBox="1"/>
          <p:nvPr/>
        </p:nvSpPr>
        <p:spPr>
          <a:xfrm>
            <a:off x="800190" y="827996"/>
            <a:ext cx="63436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/>
              <a:t>Vanilla Convolutional Neural Network (VCNN)</a:t>
            </a:r>
            <a:endParaRPr 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6C9E44-A4D9-27A3-756F-FB75A6F85486}"/>
              </a:ext>
            </a:extLst>
          </p:cNvPr>
          <p:cNvSpPr/>
          <p:nvPr/>
        </p:nvSpPr>
        <p:spPr>
          <a:xfrm>
            <a:off x="1634134" y="1660923"/>
            <a:ext cx="839389" cy="42862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Input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1D2FD95-6F13-D96B-32D0-8EDBF8DDF71F}"/>
              </a:ext>
            </a:extLst>
          </p:cNvPr>
          <p:cNvSpPr/>
          <p:nvPr/>
        </p:nvSpPr>
        <p:spPr>
          <a:xfrm>
            <a:off x="1294805" y="2411015"/>
            <a:ext cx="1500187" cy="4732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Convolution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A93864D-6A86-8517-FFF4-BD10D6CA3CBA}"/>
              </a:ext>
            </a:extLst>
          </p:cNvPr>
          <p:cNvSpPr/>
          <p:nvPr/>
        </p:nvSpPr>
        <p:spPr>
          <a:xfrm>
            <a:off x="1526976" y="2920005"/>
            <a:ext cx="1053703" cy="4732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/>
              <a:t>ReLU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7B6ED8-28FE-6327-7966-101AE2519C8E}"/>
              </a:ext>
            </a:extLst>
          </p:cNvPr>
          <p:cNvCxnSpPr/>
          <p:nvPr/>
        </p:nvCxnSpPr>
        <p:spPr>
          <a:xfrm>
            <a:off x="2043114" y="2132410"/>
            <a:ext cx="3572" cy="244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D939F1A-72EB-FE41-E1B5-807CDC244890}"/>
              </a:ext>
            </a:extLst>
          </p:cNvPr>
          <p:cNvCxnSpPr>
            <a:cxnSpLocks/>
          </p:cNvCxnSpPr>
          <p:nvPr/>
        </p:nvCxnSpPr>
        <p:spPr>
          <a:xfrm>
            <a:off x="2052044" y="3427214"/>
            <a:ext cx="3572" cy="244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4FBCF49-99D1-147B-DA40-610044EA3DA8}"/>
              </a:ext>
            </a:extLst>
          </p:cNvPr>
          <p:cNvGrpSpPr/>
          <p:nvPr/>
        </p:nvGrpSpPr>
        <p:grpSpPr>
          <a:xfrm>
            <a:off x="1294804" y="3732609"/>
            <a:ext cx="1500187" cy="1269802"/>
            <a:chOff x="1294804" y="3750468"/>
            <a:chExt cx="1500187" cy="126980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FA57578-E2A5-1236-7655-2AE8479FB1FD}"/>
                </a:ext>
              </a:extLst>
            </p:cNvPr>
            <p:cNvSpPr/>
            <p:nvPr/>
          </p:nvSpPr>
          <p:spPr>
            <a:xfrm>
              <a:off x="1294804" y="3750468"/>
              <a:ext cx="1500187" cy="47327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dirty="0" err="1"/>
                <a:t>Convolution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5E35B65-23BC-BEBD-5AFC-B57C6935E7D5}"/>
                </a:ext>
              </a:extLst>
            </p:cNvPr>
            <p:cNvSpPr/>
            <p:nvPr/>
          </p:nvSpPr>
          <p:spPr>
            <a:xfrm>
              <a:off x="1526976" y="4268388"/>
              <a:ext cx="1053703" cy="47327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dirty="0" err="1"/>
                <a:t>ReLU</a:t>
              </a: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584AAAF-82C4-E0C1-CC5C-5DE82E543468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43" y="4775596"/>
              <a:ext cx="3572" cy="2446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6698DC8-7807-344B-4DEE-BF3FF36F200C}"/>
              </a:ext>
            </a:extLst>
          </p:cNvPr>
          <p:cNvGrpSpPr/>
          <p:nvPr/>
        </p:nvGrpSpPr>
        <p:grpSpPr>
          <a:xfrm>
            <a:off x="4304109" y="2089544"/>
            <a:ext cx="3884413" cy="725093"/>
            <a:chOff x="1526976" y="4268388"/>
            <a:chExt cx="1053703" cy="725093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59A2EC8-D258-5D2E-63CF-BA2EF1644D73}"/>
                </a:ext>
              </a:extLst>
            </p:cNvPr>
            <p:cNvSpPr/>
            <p:nvPr/>
          </p:nvSpPr>
          <p:spPr>
            <a:xfrm>
              <a:off x="1526976" y="4268388"/>
              <a:ext cx="1053703" cy="47327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dirty="0"/>
                <a:t>Global </a:t>
              </a:r>
              <a:r>
                <a:rPr lang="ko-KR" altLang="en-US" dirty="0" err="1"/>
                <a:t>Average</a:t>
              </a:r>
              <a:r>
                <a:rPr lang="ko-KR" altLang="en-US" dirty="0"/>
                <a:t> </a:t>
              </a:r>
              <a:r>
                <a:rPr lang="ko-KR" altLang="en-US" dirty="0" err="1"/>
                <a:t>Pooling</a:t>
              </a:r>
              <a:r>
                <a:rPr lang="ko-KR" altLang="en-US" dirty="0"/>
                <a:t> (GAP)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B43A53CE-0858-9B02-1F81-FA8AA60A32D2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43" y="4775596"/>
              <a:ext cx="3572" cy="217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AF05AC55-C784-2FD1-75AD-DC67C6062DE6}"/>
                  </a:ext>
                </a:extLst>
              </p14:cNvPr>
              <p14:cNvContentPartPr/>
              <p14:nvPr/>
            </p14:nvContentPartPr>
            <p14:xfrm>
              <a:off x="421455" y="5999276"/>
              <a:ext cx="105396" cy="404076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AF05AC55-C784-2FD1-75AD-DC67C6062D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889" y="5981645"/>
                <a:ext cx="140886" cy="439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781129E7-5A69-4474-DDB8-39EB83F57975}"/>
                  </a:ext>
                </a:extLst>
              </p14:cNvPr>
              <p14:cNvContentPartPr/>
              <p14:nvPr/>
            </p14:nvContentPartPr>
            <p14:xfrm>
              <a:off x="366117" y="6232921"/>
              <a:ext cx="168294" cy="18233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781129E7-5A69-4474-DDB8-39EB83F579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8496" y="6215389"/>
                <a:ext cx="203895" cy="52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2F7C4905-F4FB-90A7-0B54-3D0AED2F3688}"/>
                  </a:ext>
                </a:extLst>
              </p14:cNvPr>
              <p14:cNvContentPartPr/>
              <p14:nvPr/>
            </p14:nvContentPartPr>
            <p14:xfrm>
              <a:off x="669333" y="6098976"/>
              <a:ext cx="46721" cy="292634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2F7C4905-F4FB-90A7-0B54-3D0AED2F36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1857" y="6081001"/>
                <a:ext cx="82029" cy="328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91872EBF-DF5C-0745-4B1A-3603CC33200C}"/>
                  </a:ext>
                </a:extLst>
              </p14:cNvPr>
              <p14:cNvContentPartPr/>
              <p14:nvPr/>
            </p14:nvContentPartPr>
            <p14:xfrm>
              <a:off x="767953" y="6187923"/>
              <a:ext cx="153555" cy="123771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91872EBF-DF5C-0745-4B1A-3603CC33200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0014" y="6170344"/>
                <a:ext cx="189074" cy="159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EC26D7CE-1556-0ADA-81AC-02A5D01A2F42}"/>
                  </a:ext>
                </a:extLst>
              </p14:cNvPr>
              <p14:cNvContentPartPr/>
              <p14:nvPr/>
            </p14:nvContentPartPr>
            <p14:xfrm>
              <a:off x="918713" y="6189085"/>
              <a:ext cx="71625" cy="150852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EC26D7CE-1556-0ADA-81AC-02A5D01A2F4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1165" y="6171126"/>
                <a:ext cx="107079" cy="186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F833FBD3-207C-52C2-78C6-B6F2D7311B64}"/>
                  </a:ext>
                </a:extLst>
              </p14:cNvPr>
              <p14:cNvContentPartPr/>
              <p14:nvPr/>
            </p14:nvContentPartPr>
            <p14:xfrm>
              <a:off x="1125141" y="6081116"/>
              <a:ext cx="36108" cy="311307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F833FBD3-207C-52C2-78C6-B6F2D7311B6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07623" y="6063142"/>
                <a:ext cx="71501" cy="346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82921727-1F16-72C8-481B-559CABF5E1B6}"/>
                  </a:ext>
                </a:extLst>
              </p14:cNvPr>
              <p14:cNvContentPartPr/>
              <p14:nvPr/>
            </p14:nvContentPartPr>
            <p14:xfrm>
              <a:off x="1293706" y="6125538"/>
              <a:ext cx="108718" cy="242206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82921727-1F16-72C8-481B-559CABF5E1B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6125" y="6107930"/>
                <a:ext cx="144240" cy="277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05A8D511-9B76-39CC-3934-1F304B1AA0C9}"/>
                  </a:ext>
                </a:extLst>
              </p14:cNvPr>
              <p14:cNvContentPartPr/>
              <p14:nvPr/>
            </p14:nvContentPartPr>
            <p14:xfrm>
              <a:off x="1312664" y="6277570"/>
              <a:ext cx="42111" cy="8929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05A8D511-9B76-39CC-3934-1F304B1AA0C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94820" y="5831120"/>
                <a:ext cx="77441" cy="892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E3477D1F-30F3-DEF6-4EA5-3B4752D9454A}"/>
                  </a:ext>
                </a:extLst>
              </p14:cNvPr>
              <p14:cNvContentPartPr/>
              <p14:nvPr/>
            </p14:nvContentPartPr>
            <p14:xfrm>
              <a:off x="1462113" y="6081117"/>
              <a:ext cx="74211" cy="309576"/>
            </p14:xfrm>
          </p:contentPart>
        </mc:Choice>
        <mc:Fallback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E3477D1F-30F3-DEF6-4EA5-3B4752D9454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44546" y="6063139"/>
                <a:ext cx="109703" cy="345172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C634809A-53F9-92CB-927A-A8DB05424CA6}"/>
              </a:ext>
            </a:extLst>
          </p:cNvPr>
          <p:cNvSpPr txBox="1"/>
          <p:nvPr/>
        </p:nvSpPr>
        <p:spPr>
          <a:xfrm>
            <a:off x="1777008" y="5965030"/>
            <a:ext cx="3286124" cy="655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Measure</a:t>
            </a:r>
            <a:r>
              <a:rPr lang="ko-KR" altLang="en-US" dirty="0"/>
              <a:t> </a:t>
            </a:r>
            <a:r>
              <a:rPr lang="ko-KR" altLang="en-US" dirty="0" err="1"/>
              <a:t>network</a:t>
            </a:r>
            <a:r>
              <a:rPr lang="ko-KR" altLang="en-US" dirty="0"/>
              <a:t> </a:t>
            </a:r>
            <a:r>
              <a:rPr lang="ko-KR" altLang="en-US" dirty="0" err="1"/>
              <a:t>expressivity</a:t>
            </a:r>
            <a:r>
              <a:rPr lang="ko-KR" altLang="en-US" dirty="0"/>
              <a:t> </a:t>
            </a:r>
            <a:endParaRPr lang="ko-KR"/>
          </a:p>
          <a:p>
            <a:r>
              <a:rPr lang="ko-KR" altLang="en-US" dirty="0"/>
              <a:t>(</a:t>
            </a:r>
            <a:r>
              <a:rPr lang="ko-KR" altLang="en-US" dirty="0" err="1"/>
              <a:t>representation</a:t>
            </a:r>
            <a:r>
              <a:rPr lang="ko-KR" altLang="en-US" dirty="0"/>
              <a:t> </a:t>
            </a:r>
            <a:r>
              <a:rPr lang="ko-KR" altLang="en-US" dirty="0" err="1"/>
              <a:t>power</a:t>
            </a:r>
            <a:r>
              <a:rPr lang="ko-KR" altLang="en-US" dirty="0"/>
              <a:t>)</a:t>
            </a:r>
            <a:endParaRPr lang="ko-K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59D9458F-97D6-6CAF-1E66-998EADDB6F00}"/>
                  </a:ext>
                </a:extLst>
              </p14:cNvPr>
              <p14:cNvContentPartPr/>
              <p14:nvPr/>
            </p14:nvContentPartPr>
            <p14:xfrm>
              <a:off x="1357312" y="5875356"/>
              <a:ext cx="409229" cy="125393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59D9458F-97D6-6CAF-1E66-998EADDB6F0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39332" y="5857751"/>
                <a:ext cx="444830" cy="160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901D4E6C-C46E-DD27-66BD-13F4FC355D01}"/>
                  </a:ext>
                </a:extLst>
              </p14:cNvPr>
              <p14:cNvContentPartPr/>
              <p14:nvPr/>
            </p14:nvContentPartPr>
            <p14:xfrm>
              <a:off x="1656454" y="5777507"/>
              <a:ext cx="119179" cy="164455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901D4E6C-C46E-DD27-66BD-13F4FC355D0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638864" y="5759912"/>
                <a:ext cx="154717" cy="200003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5C79AA0-62BB-B96B-45A8-BD6F6B82BAA8}"/>
              </a:ext>
            </a:extLst>
          </p:cNvPr>
          <p:cNvSpPr/>
          <p:nvPr/>
        </p:nvSpPr>
        <p:spPr>
          <a:xfrm>
            <a:off x="5313165" y="2884290"/>
            <a:ext cx="1946669" cy="44648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/>
              <a:t>1 </a:t>
            </a:r>
            <a:r>
              <a:rPr lang="ko-KR" altLang="en-US" dirty="0" err="1"/>
              <a:t>x</a:t>
            </a:r>
            <a:r>
              <a:rPr lang="ko-KR" altLang="en-US" dirty="0"/>
              <a:t> 1 </a:t>
            </a:r>
            <a:r>
              <a:rPr lang="ko-KR" altLang="en-US" dirty="0" err="1"/>
              <a:t>x</a:t>
            </a:r>
            <a:r>
              <a:rPr lang="ko-KR" altLang="en-US" dirty="0"/>
              <a:t> </a:t>
            </a:r>
            <a:r>
              <a:rPr lang="ko-KR" altLang="en-US" dirty="0" err="1"/>
              <a:t>channel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E4B7016-F7E8-8E61-DF53-3D105413D66C}"/>
              </a:ext>
            </a:extLst>
          </p:cNvPr>
          <p:cNvGrpSpPr/>
          <p:nvPr/>
        </p:nvGrpSpPr>
        <p:grpSpPr>
          <a:xfrm>
            <a:off x="4795244" y="3732607"/>
            <a:ext cx="2902147" cy="751882"/>
            <a:chOff x="1660203" y="4268388"/>
            <a:chExt cx="787249" cy="751882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BF6A724B-2C67-9069-F451-A5332174850E}"/>
                </a:ext>
              </a:extLst>
            </p:cNvPr>
            <p:cNvSpPr/>
            <p:nvPr/>
          </p:nvSpPr>
          <p:spPr>
            <a:xfrm>
              <a:off x="1660203" y="4268388"/>
              <a:ext cx="787249" cy="47327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dirty="0" err="1"/>
                <a:t>Fully</a:t>
              </a:r>
              <a:r>
                <a:rPr lang="ko-KR" altLang="en-US" dirty="0"/>
                <a:t> </a:t>
              </a:r>
              <a:r>
                <a:rPr lang="ko-KR" altLang="en-US" dirty="0" err="1"/>
                <a:t>Connected</a:t>
              </a:r>
              <a:r>
                <a:rPr lang="ko-KR" altLang="en-US" dirty="0"/>
                <a:t> </a:t>
              </a:r>
              <a:r>
                <a:rPr lang="ko-KR" altLang="en-US" dirty="0" err="1"/>
                <a:t>Layer</a:t>
              </a: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79C68CE-76E6-3466-2171-03CA7E8C9C4D}"/>
                </a:ext>
              </a:extLst>
            </p:cNvPr>
            <p:cNvCxnSpPr>
              <a:cxnSpLocks/>
            </p:cNvCxnSpPr>
            <p:nvPr/>
          </p:nvCxnSpPr>
          <p:spPr>
            <a:xfrm>
              <a:off x="2066577" y="4775596"/>
              <a:ext cx="3572" cy="2446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111D5F7-922A-3685-E872-AAC93577527B}"/>
              </a:ext>
            </a:extLst>
          </p:cNvPr>
          <p:cNvCxnSpPr>
            <a:cxnSpLocks/>
          </p:cNvCxnSpPr>
          <p:nvPr/>
        </p:nvCxnSpPr>
        <p:spPr>
          <a:xfrm>
            <a:off x="6240332" y="3427808"/>
            <a:ext cx="13168" cy="244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9A6DEDF-23AA-944B-5432-4D439ACE8B21}"/>
              </a:ext>
            </a:extLst>
          </p:cNvPr>
          <p:cNvGrpSpPr/>
          <p:nvPr/>
        </p:nvGrpSpPr>
        <p:grpSpPr>
          <a:xfrm>
            <a:off x="5715005" y="4634504"/>
            <a:ext cx="1160857" cy="796531"/>
            <a:chOff x="1909701" y="4170161"/>
            <a:chExt cx="314899" cy="796531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574120CB-54FE-80FE-54EC-D92DEC1BCE0C}"/>
                </a:ext>
              </a:extLst>
            </p:cNvPr>
            <p:cNvSpPr/>
            <p:nvPr/>
          </p:nvSpPr>
          <p:spPr>
            <a:xfrm>
              <a:off x="1909701" y="4170161"/>
              <a:ext cx="314899" cy="47327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dirty="0" err="1"/>
                <a:t>Softmax</a:t>
              </a: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1284F576-E544-7668-E25A-1EB69DEA1E93}"/>
                </a:ext>
              </a:extLst>
            </p:cNvPr>
            <p:cNvCxnSpPr>
              <a:cxnSpLocks/>
            </p:cNvCxnSpPr>
            <p:nvPr/>
          </p:nvCxnSpPr>
          <p:spPr>
            <a:xfrm>
              <a:off x="2064155" y="4722018"/>
              <a:ext cx="3572" cy="2446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173DDE2-DA01-E204-D872-BD05E54EB84B}"/>
              </a:ext>
            </a:extLst>
          </p:cNvPr>
          <p:cNvSpPr/>
          <p:nvPr/>
        </p:nvSpPr>
        <p:spPr>
          <a:xfrm>
            <a:off x="5536407" y="5527477"/>
            <a:ext cx="1509115" cy="42862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/>
              <a:t>Prediction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ACD2DD72-6FC6-771C-F807-7C9C3DE9C582}"/>
                  </a:ext>
                </a:extLst>
              </p14:cNvPr>
              <p14:cNvContentPartPr/>
              <p14:nvPr/>
            </p14:nvContentPartPr>
            <p14:xfrm>
              <a:off x="692029" y="5661421"/>
              <a:ext cx="263447" cy="226682"/>
            </p14:xfrm>
          </p:contentPart>
        </mc:Choice>
        <mc:Fallback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ACD2DD72-6FC6-771C-F807-7C9C3DE9C58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4059" y="5643818"/>
                <a:ext cx="299029" cy="262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8FA43FFC-BBAF-DB27-526E-2DE236F53CD3}"/>
                  </a:ext>
                </a:extLst>
              </p14:cNvPr>
              <p14:cNvContentPartPr/>
              <p14:nvPr/>
            </p14:nvContentPartPr>
            <p14:xfrm>
              <a:off x="801382" y="5714999"/>
              <a:ext cx="279109" cy="237819"/>
            </p14:xfrm>
          </p:contentPart>
        </mc:Choice>
        <mc:Fallback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8FA43FFC-BBAF-DB27-526E-2DE236F53CD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3398" y="5697396"/>
                <a:ext cx="314717" cy="273384"/>
              </a:xfrm>
              <a:prstGeom prst="rect">
                <a:avLst/>
              </a:prstGeom>
            </p:spPr>
          </p:pic>
        </mc:Fallback>
      </mc:AlternateContent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227D4FD0-B2D0-DC71-FD55-B4FA481C5B59}"/>
              </a:ext>
            </a:extLst>
          </p:cNvPr>
          <p:cNvCxnSpPr/>
          <p:nvPr/>
        </p:nvCxnSpPr>
        <p:spPr>
          <a:xfrm flipV="1">
            <a:off x="2891433" y="2350294"/>
            <a:ext cx="1343025" cy="30503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8C19D6C6-F260-434B-8497-E2F8B07C67FE}"/>
              </a:ext>
            </a:extLst>
          </p:cNvPr>
          <p:cNvSpPr/>
          <p:nvPr/>
        </p:nvSpPr>
        <p:spPr>
          <a:xfrm>
            <a:off x="759024" y="5161359"/>
            <a:ext cx="2661045" cy="42862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/>
              <a:t>Pre</a:t>
            </a:r>
            <a:r>
              <a:rPr lang="ko-KR" altLang="en-US" dirty="0"/>
              <a:t>-Gap </a:t>
            </a:r>
            <a:r>
              <a:rPr lang="ko-KR" altLang="en-US" dirty="0" err="1"/>
              <a:t>Feature</a:t>
            </a:r>
            <a:r>
              <a:rPr lang="ko-KR" altLang="en-US" dirty="0"/>
              <a:t> </a:t>
            </a:r>
            <a:r>
              <a:rPr lang="ko-KR" altLang="en-US" dirty="0" err="1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213945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3. Zen-Score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ko-KR" sz="12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Neurosemantic</a:t>
            </a:r>
            <a:r>
              <a:rPr lang="en-US" altLang="ko-KR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Theory of Concrete Noun Representation Based on the Underlying Brain Codes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089B18-64A6-4358-BB80-16EF1316F7AE}"/>
              </a:ext>
            </a:extLst>
          </p:cNvPr>
          <p:cNvSpPr txBox="1"/>
          <p:nvPr/>
        </p:nvSpPr>
        <p:spPr>
          <a:xfrm>
            <a:off x="800190" y="827996"/>
            <a:ext cx="63436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/>
              <a:t>Difference between </a:t>
            </a:r>
            <a:r>
              <a:rPr lang="en-US" dirty="0">
                <a:ea typeface="+mn-lt"/>
                <a:cs typeface="+mn-lt"/>
              </a:rPr>
              <a:t>Φ</a:t>
            </a:r>
            <a:r>
              <a:rPr lang="en-US" altLang="ko-KR" b="1" dirty="0"/>
              <a:t>-Score and Zen-Score</a:t>
            </a:r>
            <a:endParaRPr 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01810F-95CE-4847-8D8C-1D103621C759}"/>
              </a:ext>
            </a:extLst>
          </p:cNvPr>
          <p:cNvSpPr txBox="1"/>
          <p:nvPr/>
        </p:nvSpPr>
        <p:spPr>
          <a:xfrm>
            <a:off x="800189" y="5479389"/>
            <a:ext cx="780088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When it comes to bottleneck channels with BN, Gaussian complexity(</a:t>
            </a:r>
            <a:r>
              <a:rPr lang="en-US" dirty="0">
                <a:cs typeface="Arial"/>
              </a:rPr>
              <a:t>Φ</a:t>
            </a:r>
            <a:r>
              <a:rPr lang="en-US" dirty="0">
                <a:ea typeface="+mn-lt"/>
                <a:cs typeface="+mn-lt"/>
              </a:rPr>
              <a:t>-score)</a:t>
            </a:r>
            <a:r>
              <a:rPr lang="en-US" altLang="ko-KR" dirty="0"/>
              <a:t> incurs numerical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Zen-Score removes BN and then calculate </a:t>
            </a:r>
            <a:r>
              <a:rPr lang="en-US" dirty="0">
                <a:cs typeface="Arial"/>
              </a:rPr>
              <a:t>Φ</a:t>
            </a:r>
            <a:r>
              <a:rPr lang="en-US" altLang="ko-KR" dirty="0"/>
              <a:t>-score</a:t>
            </a: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3A4405B7-E7E9-3C7B-C025-03E596859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86" y="1355815"/>
            <a:ext cx="8279606" cy="37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37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3. Zen-Score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Zen-NAS: </a:t>
            </a:r>
            <a:r>
              <a:rPr lang="en-US" sz="1200" i="1" dirty="0">
                <a:solidFill>
                  <a:schemeClr val="bg1"/>
                </a:solidFill>
                <a:effectLst/>
                <a:latin typeface="Times New Roman"/>
                <a:cs typeface="Times New Roman"/>
              </a:rPr>
              <a:t>A </a:t>
            </a:r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Zero-Shot NAS for High-Performance Image Recognition</a:t>
            </a:r>
            <a:endParaRPr lang="en-US" sz="1200" dirty="0">
              <a:ea typeface="+mn-lt"/>
              <a:cs typeface="+mn-lt"/>
            </a:endParaRPr>
          </a:p>
        </p:txBody>
      </p:sp>
      <p:pic>
        <p:nvPicPr>
          <p:cNvPr id="3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D39ADF79-FB77-AB20-9905-249736AF3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1" y="1689008"/>
            <a:ext cx="9056489" cy="356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15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3. Zen-Score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Zen-NAS: </a:t>
            </a:r>
            <a:r>
              <a:rPr lang="en-US" sz="1200" i="1" dirty="0">
                <a:solidFill>
                  <a:schemeClr val="bg1"/>
                </a:solidFill>
                <a:effectLst/>
                <a:latin typeface="Times New Roman"/>
                <a:cs typeface="Times New Roman"/>
              </a:rPr>
              <a:t>A </a:t>
            </a:r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Zero-Shot NAS for High-Performance Image Recognition</a:t>
            </a:r>
            <a:endParaRPr lang="en-US" sz="12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01810F-95CE-4847-8D8C-1D103621C759}"/>
              </a:ext>
            </a:extLst>
          </p:cNvPr>
          <p:cNvSpPr txBox="1"/>
          <p:nvPr/>
        </p:nvSpPr>
        <p:spPr>
          <a:xfrm>
            <a:off x="746611" y="4863241"/>
            <a:ext cx="7800885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All residual links are removed as pre-processing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Sample input vector and perturb with Gaussian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Δ : Perturbation (replaces gradient of 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The Zen-Score of network with BN layers approximates the Φ-score of the same network without BN layers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3" name="그림 3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27A4176A-66AF-F7A8-CE5E-084BF608F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127" y="775961"/>
            <a:ext cx="5966816" cy="395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15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/>
                  <a:cs typeface="Times New Roman"/>
                </a:rPr>
                <a:t>3. Zen-NAS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8ECEEE6C-626D-40DF-8DD7-3F470BFEF86B}"/>
              </a:ext>
            </a:extLst>
          </p:cNvPr>
          <p:cNvSpPr/>
          <p:nvPr/>
        </p:nvSpPr>
        <p:spPr>
          <a:xfrm>
            <a:off x="8479205" y="6241329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fld id="{6EE47A06-CF56-4CC7-8D60-F28A9212FF95}" type="slidenum">
              <a:rPr lang="ko-KR" alt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04D1424-D56F-4FC2-BD71-8AB90607E76F}"/>
              </a:ext>
            </a:extLst>
          </p:cNvPr>
          <p:cNvSpPr/>
          <p:nvPr/>
        </p:nvSpPr>
        <p:spPr>
          <a:xfrm>
            <a:off x="8479205" y="6236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1440" tIns="45720" rIns="91440" bIns="4572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66320-BDEF-4F1C-9DBA-48D5B2E0AED6}"/>
              </a:ext>
            </a:extLst>
          </p:cNvPr>
          <p:cNvSpPr txBox="1"/>
          <p:nvPr/>
        </p:nvSpPr>
        <p:spPr>
          <a:xfrm>
            <a:off x="57240" y="6600036"/>
            <a:ext cx="843438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Zen-NAS: </a:t>
            </a:r>
            <a:r>
              <a:rPr lang="en-US" sz="1200" i="1" dirty="0">
                <a:solidFill>
                  <a:schemeClr val="bg1"/>
                </a:solidFill>
                <a:effectLst/>
                <a:latin typeface="Times New Roman"/>
                <a:cs typeface="Times New Roman"/>
              </a:rPr>
              <a:t>A </a:t>
            </a:r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Zero-Shot NAS for High-Performance Image Recognition</a:t>
            </a:r>
            <a:endParaRPr lang="en-US" sz="12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01810F-95CE-4847-8D8C-1D103621C759}"/>
              </a:ext>
            </a:extLst>
          </p:cNvPr>
          <p:cNvSpPr txBox="1"/>
          <p:nvPr/>
        </p:nvSpPr>
        <p:spPr>
          <a:xfrm>
            <a:off x="800189" y="5550827"/>
            <a:ext cx="780088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Inference cost &lt;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Maximal depth &lt;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Remove lowest Zen-Score individuals</a:t>
            </a:r>
          </a:p>
        </p:txBody>
      </p:sp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AE7C3EE-C4F5-224F-2C46-C79E9C8A0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7" y="723568"/>
            <a:ext cx="4511277" cy="4678628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C54D245-824B-A843-B188-E07D522F6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885" y="2489954"/>
            <a:ext cx="4163021" cy="16191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5387C3A-EBE5-A011-8446-7044DA4DABC2}"/>
                  </a:ext>
                </a:extLst>
              </p14:cNvPr>
              <p14:cNvContentPartPr/>
              <p14:nvPr/>
            </p14:nvContentPartPr>
            <p14:xfrm>
              <a:off x="3214687" y="2213959"/>
              <a:ext cx="2229873" cy="545313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5387C3A-EBE5-A011-8446-7044DA4DAB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7050" y="2195974"/>
                <a:ext cx="2265508" cy="580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03B8A8D2-3163-2C8F-8730-8A66B5648694}"/>
                  </a:ext>
                </a:extLst>
              </p14:cNvPr>
              <p14:cNvContentPartPr/>
              <p14:nvPr/>
            </p14:nvContentPartPr>
            <p14:xfrm>
              <a:off x="5281853" y="2384226"/>
              <a:ext cx="209408" cy="117649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03B8A8D2-3163-2C8F-8730-8A66B56486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64253" y="2366650"/>
                <a:ext cx="244968" cy="1531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7583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67043</TotalTime>
  <Words>709</Words>
  <Application>Microsoft Office PowerPoint</Application>
  <PresentationFormat>화면 슬라이드 쇼(4:3)</PresentationFormat>
  <Paragraphs>202</Paragraphs>
  <Slides>19</Slides>
  <Notes>19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dwi ary</dc:creator>
  <dc:description/>
  <cp:lastModifiedBy>신 지용</cp:lastModifiedBy>
  <cp:revision>2283</cp:revision>
  <cp:lastPrinted>2021-06-14T00:51:48Z</cp:lastPrinted>
  <dcterms:created xsi:type="dcterms:W3CDTF">2018-11-22T08:09:53Z</dcterms:created>
  <dcterms:modified xsi:type="dcterms:W3CDTF">2023-03-16T04:42:22Z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25</vt:i4>
  </property>
</Properties>
</file>